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0" r:id="rId17"/>
    <p:sldId id="268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02C5E1-35BB-475D-82D7-9E8C19506AC2}" type="datetimeFigureOut">
              <a:rPr lang="it-IT" smtClean="0"/>
              <a:t>29/05/2019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ECBC665-3446-4D34-AEF7-3DC430BDF9D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nuova normativa canonica sulla riservatezza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Alcune indicazioni pratiche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879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L’incaricato del 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Tutti coloro che trattano i dati per conto del Titolare all’interno della sua struttura assumono il ruolo di «incaricati al trattamento» o «autorizzati al trattamento». Essi devono seguire le istruzioni impartite dal Titolare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In organizzazione articolate (come le Curie diocesane) è possibile creare «livelli gerarchici» di incaricati, ad es. il capo ufficio (che avrà anche compiti di vigilanza) e gli addetti.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286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RPD/DPO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Il Responsabile della Protezione dei </a:t>
            </a:r>
            <a:r>
              <a:rPr lang="it-IT" dirty="0" smtClean="0"/>
              <a:t>Dati  </a:t>
            </a:r>
            <a:r>
              <a:rPr lang="it-IT" dirty="0"/>
              <a:t>è un professionista esterno alla persona giuridica del Titolare o del Responsabile del Trattamento che </a:t>
            </a:r>
            <a:r>
              <a:rPr lang="it-IT" dirty="0" smtClean="0"/>
              <a:t>ha compiti di consulenza e vigilanza stabiliti dal Decreto </a:t>
            </a:r>
            <a:r>
              <a:rPr lang="it-IT" dirty="0"/>
              <a:t>(art. 18</a:t>
            </a:r>
            <a:r>
              <a:rPr lang="it-IT" dirty="0" smtClean="0"/>
              <a:t>).</a:t>
            </a:r>
          </a:p>
          <a:p>
            <a:pPr algn="just"/>
            <a:r>
              <a:rPr lang="it-IT" dirty="0" smtClean="0"/>
              <a:t>Per Decreto CEI e GDPR questa figura è in genere facoltativa; è obbligatoria nel caso in cui il trattamento si svolga su «larga scala».</a:t>
            </a:r>
          </a:p>
          <a:p>
            <a:pPr algn="just"/>
            <a:r>
              <a:rPr lang="it-IT" dirty="0" smtClean="0"/>
              <a:t>Normalmente per le parrocchie non è necessario il DPO, è invece consigliato per le Diocesi.</a:t>
            </a:r>
          </a:p>
        </p:txBody>
      </p:sp>
    </p:spTree>
    <p:extLst>
      <p:ext uri="{BB962C8B-B14F-4D97-AF65-F5344CB8AC3E}">
        <p14:creationId xmlns:p14="http://schemas.microsoft.com/office/powerpoint/2010/main" val="227515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RPD/DPO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È </a:t>
            </a:r>
            <a:r>
              <a:rPr lang="it-IT" dirty="0"/>
              <a:t>consigliabile che ogni regione ecclesiastica o più diocesi limitrofe si organizzino per individuare un Responsabile della Protezione dei dati. </a:t>
            </a:r>
            <a:r>
              <a:rPr lang="it-IT" dirty="0" smtClean="0"/>
              <a:t>Caratteristiche richieste: </a:t>
            </a:r>
          </a:p>
          <a:p>
            <a:pPr marL="457200" indent="-457200">
              <a:buAutoNum type="arabicPeriod"/>
            </a:pPr>
            <a:r>
              <a:rPr lang="it-IT" dirty="0" smtClean="0"/>
              <a:t>conoscenza </a:t>
            </a:r>
            <a:r>
              <a:rPr lang="it-IT" dirty="0"/>
              <a:t>del mondo ecclesiastico </a:t>
            </a:r>
            <a:endParaRPr lang="it-IT" dirty="0" smtClean="0"/>
          </a:p>
          <a:p>
            <a:pPr marL="457200" indent="-457200">
              <a:buAutoNum type="arabicPeriod"/>
            </a:pPr>
            <a:r>
              <a:rPr lang="it-IT" dirty="0" smtClean="0"/>
              <a:t>esperienza </a:t>
            </a:r>
            <a:r>
              <a:rPr lang="it-IT" dirty="0"/>
              <a:t>nell’ambito della sicurezza </a:t>
            </a:r>
            <a:r>
              <a:rPr lang="it-IT" dirty="0" smtClean="0"/>
              <a:t>informatica</a:t>
            </a:r>
          </a:p>
          <a:p>
            <a:pPr marL="457200" indent="-457200">
              <a:buAutoNum type="arabicPeriod"/>
            </a:pPr>
            <a:r>
              <a:rPr lang="it-IT" dirty="0" smtClean="0"/>
              <a:t>conoscenza </a:t>
            </a:r>
            <a:r>
              <a:rPr lang="it-IT" dirty="0"/>
              <a:t>della normativa civile e </a:t>
            </a:r>
            <a:r>
              <a:rPr lang="it-IT" dirty="0" smtClean="0"/>
              <a:t>canonica</a:t>
            </a:r>
          </a:p>
          <a:p>
            <a:pPr marL="457200" indent="-457200">
              <a:buAutoNum type="arabicPeriod"/>
            </a:pPr>
            <a:r>
              <a:rPr lang="it-IT" dirty="0" smtClean="0"/>
              <a:t> </a:t>
            </a:r>
            <a:r>
              <a:rPr lang="it-IT" dirty="0"/>
              <a:t>disponibilità a partecipare agli incontri nazionali organizzati dalla CEI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58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Base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Il trattamento dei dati è consentito solo in presenza di una base giuridica che lo giustifica:</a:t>
            </a:r>
          </a:p>
          <a:p>
            <a:pPr algn="just"/>
            <a:r>
              <a:rPr lang="it-IT" dirty="0" smtClean="0"/>
              <a:t>Per le attività di una parrocchia o di una diocesi la base giuridica più comune è il «legittimo interesse» della Chiesa a svolgere la sua missione, come riconosciuto dalla L. 121/85.</a:t>
            </a:r>
          </a:p>
          <a:p>
            <a:pPr algn="just"/>
            <a:r>
              <a:rPr lang="it-IT" dirty="0" smtClean="0"/>
              <a:t>Per il trattamento dei dati nei registri così come per le attività dei Tribunali, la base giuridica sarà la necessità di adempiere ad obblighi stabiliti da norme canoniche.</a:t>
            </a:r>
          </a:p>
          <a:p>
            <a:pPr algn="just"/>
            <a:r>
              <a:rPr lang="it-IT" dirty="0" smtClean="0"/>
              <a:t>Il consenso dovrà essere esplicitamente richiesto solo in casi «residuali», come per la pubblicazione di foto e video sui social o per trattare dati «sensibili» diversi dall’appartenenza religiosa (es. dati relativi alla salute).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58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momento in cui si raccolgono i dati deve essere consegnata un’informativa sul loro trattamento. Unica eccezione riguarda i registri canonici e l’attività dei tribunali.</a:t>
            </a:r>
          </a:p>
          <a:p>
            <a:r>
              <a:rPr lang="it-IT" dirty="0" smtClean="0"/>
              <a:t>L’informativa deve contenere quanto richiesto dall’art. 6 del Decreto CEI (Chi utilizzerà i dati? Su quale base? Per quali fini?) e la data dell’ultimo aggiornamento.</a:t>
            </a:r>
          </a:p>
          <a:p>
            <a:r>
              <a:rPr lang="it-IT" dirty="0" smtClean="0"/>
              <a:t>Modelli di informative sono presenti sul sito dell’Ufficio Giuridico CEI.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1948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Innanzitutto, buon 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violazione della riservatezza è punita, prima che da leggi e regolamenti, con pesanti sanzioni </a:t>
            </a:r>
            <a:r>
              <a:rPr lang="it-IT" dirty="0" err="1" smtClean="0"/>
              <a:t>pre</a:t>
            </a:r>
            <a:r>
              <a:rPr lang="it-IT" dirty="0" smtClean="0"/>
              <a:t>-giuridiche (perdita di credibilità e di fiducia).</a:t>
            </a:r>
          </a:p>
          <a:p>
            <a:pPr algn="just"/>
            <a:r>
              <a:rPr lang="it-IT" dirty="0" smtClean="0"/>
              <a:t>Fare un elenco dettagliato di ogni precauzione da prendere per garantire la riservatezza è impossibile.</a:t>
            </a:r>
          </a:p>
          <a:p>
            <a:pPr algn="just"/>
            <a:r>
              <a:rPr lang="it-IT" dirty="0" smtClean="0"/>
              <a:t>Innanzitutto, quindi, bisogna raccomandare a tutti gli operatori pastorali discrezione, prudenza e buon senso.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44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Alcune avvertenze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b="1" dirty="0"/>
              <a:t>I supporti in cui i dati sono registrati devono essere ben custoditi, per evitare sia il deterioramento sia la consultazione da parte di persone non autorizzate </a:t>
            </a:r>
            <a:r>
              <a:rPr lang="it-IT" dirty="0"/>
              <a:t>(art. 3 §</a:t>
            </a:r>
            <a:r>
              <a:rPr lang="it-IT" dirty="0" smtClean="0"/>
              <a:t>1f)</a:t>
            </a:r>
          </a:p>
          <a:p>
            <a:pPr algn="just"/>
            <a:r>
              <a:rPr lang="it-IT" b="1" dirty="0" smtClean="0"/>
              <a:t>L’accesso </a:t>
            </a:r>
            <a:r>
              <a:rPr lang="it-IT" b="1" dirty="0"/>
              <a:t>ai dati deve essere permesso al minor numero di persone </a:t>
            </a:r>
            <a:r>
              <a:rPr lang="it-IT" b="1" dirty="0" smtClean="0"/>
              <a:t>possibile </a:t>
            </a:r>
          </a:p>
          <a:p>
            <a:pPr algn="just"/>
            <a:r>
              <a:rPr lang="it-IT" b="1" dirty="0" smtClean="0"/>
              <a:t>I </a:t>
            </a:r>
            <a:r>
              <a:rPr lang="it-IT" b="1" dirty="0"/>
              <a:t>dati devono essere utilizzati esclusivamente per i fini stabiliti dalla legge o per quelli per cui l’interessato ha prestato il proprio esplicito consenso </a:t>
            </a:r>
            <a:r>
              <a:rPr lang="it-IT" dirty="0"/>
              <a:t>(art. 3 §1 b</a:t>
            </a:r>
            <a:r>
              <a:rPr lang="it-IT" dirty="0" smtClean="0"/>
              <a:t>):</a:t>
            </a:r>
          </a:p>
          <a:p>
            <a:pPr algn="just"/>
            <a:r>
              <a:rPr lang="it-IT" b="1" dirty="0" smtClean="0"/>
              <a:t>Bisogna </a:t>
            </a:r>
            <a:r>
              <a:rPr lang="it-IT" b="1" dirty="0"/>
              <a:t>garantire la distruzione sicura dei documenti contenenti dati non più utili</a:t>
            </a:r>
            <a:r>
              <a:rPr lang="it-IT" dirty="0"/>
              <a:t>. Gli elenchi o copie di certificati da eliminare (perché, ad esempio, obsoleti o creati in più copie per errore o per qualsiasi altro motivo) devono essere strappati a mano o distrutti con un apposito trita-documenti in modo da rendere illeggibili i dati ivi contenuti.</a:t>
            </a:r>
          </a:p>
        </p:txBody>
      </p:sp>
    </p:spTree>
    <p:extLst>
      <p:ext uri="{BB962C8B-B14F-4D97-AF65-F5344CB8AC3E}">
        <p14:creationId xmlns:p14="http://schemas.microsoft.com/office/powerpoint/2010/main" val="2189889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Grazie per la vostra  attenzione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98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Diritto alla riservatezza e diritto canonico</a:t>
            </a:r>
          </a:p>
          <a:p>
            <a:r>
              <a:rPr lang="it-IT" dirty="0" smtClean="0"/>
              <a:t>La nozione di «trattamento» e di «dato personale»</a:t>
            </a:r>
          </a:p>
          <a:p>
            <a:r>
              <a:rPr lang="it-IT" dirty="0" smtClean="0"/>
              <a:t>Ambito di applicazione del Decreto e del Regolamento europeo</a:t>
            </a:r>
          </a:p>
          <a:p>
            <a:r>
              <a:rPr lang="it-IT" dirty="0" smtClean="0"/>
              <a:t>Il Titolare, il Responsabile del trattamento e il Responsabile della Protezione dei dati</a:t>
            </a:r>
          </a:p>
          <a:p>
            <a:r>
              <a:rPr lang="it-IT" dirty="0" smtClean="0"/>
              <a:t>La base giuridica del trattamento</a:t>
            </a:r>
          </a:p>
          <a:p>
            <a:r>
              <a:rPr lang="it-IT" dirty="0" smtClean="0"/>
              <a:t>L’informativa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370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Diritto alla riservatezza e diritto </a:t>
            </a:r>
            <a:r>
              <a:rPr lang="it-IT" dirty="0" smtClean="0"/>
              <a:t>canonico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Diritto alla riservatezza e alla buona fama proprio dell’ordinamento canonico</a:t>
            </a:r>
          </a:p>
          <a:p>
            <a:pPr lvl="1" algn="just"/>
            <a:r>
              <a:rPr lang="it-IT" dirty="0" smtClean="0"/>
              <a:t>Nella storia: foro interno, libera scelta del confessore, segreto confessionale;</a:t>
            </a:r>
          </a:p>
          <a:p>
            <a:pPr lvl="1" algn="just"/>
            <a:r>
              <a:rPr lang="it-IT" dirty="0" smtClean="0"/>
              <a:t>Can. 220</a:t>
            </a:r>
          </a:p>
          <a:p>
            <a:pPr algn="just"/>
            <a:r>
              <a:rPr lang="it-IT" dirty="0" smtClean="0"/>
              <a:t>Con l’evoluzione della tecnologia e della sensibilità culturale è necessario formulare norme più precise a tutela della riservatezza</a:t>
            </a:r>
          </a:p>
          <a:p>
            <a:pPr lvl="1" algn="just"/>
            <a:r>
              <a:rPr lang="it-IT" dirty="0" smtClean="0"/>
              <a:t>Decreto CEI 1999 e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175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Dato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Q</a:t>
            </a:r>
            <a:r>
              <a:rPr lang="it-IT" dirty="0" smtClean="0"/>
              <a:t>ualsiasi </a:t>
            </a:r>
            <a:r>
              <a:rPr lang="it-IT" dirty="0"/>
              <a:t>informazione riguardante un ente ecclesiastico, un’aggregazione ecclesiale, una persona fisica identificata o identificabile («interessato»); si considera identificabile la persona fisica che può essere identificata, direttamente o indirettamente, con particolare riferimento a un identificativo come il nome, un numero di identificazione, dati relativi all'ubicazione, un identificativo online o a uno o più elementi caratteristici della sua identità fisica, fisiologica, genetica, psichica, economica, culturale o </a:t>
            </a:r>
            <a:r>
              <a:rPr lang="it-IT" dirty="0" smtClean="0"/>
              <a:t>sociale.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dirty="0" smtClean="0"/>
              <a:t>(art. 2 n. 1 Decreto CEI)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713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Qualsiasi </a:t>
            </a:r>
            <a:r>
              <a:rPr lang="it-IT" dirty="0"/>
              <a:t>operazione o insieme di operazioni, compiute con o senza l'ausilio di processi automatizzati e applicate a dati personali o insiemi di dati personali, come la raccolta, la registrazione, l'organizzazione, la strutturazione, la conservazione, l'adattamento o la modifica, l'estrazione, la consultazione, l'uso, la comunicazione mediante trasmissione, diffusione o qualsiasi altra forma di messa a disposizione, il raffronto o l'interconnessione, la limitazione, la cancellazione o la </a:t>
            </a:r>
            <a:r>
              <a:rPr lang="it-IT" dirty="0" smtClean="0"/>
              <a:t>distruzione.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dirty="0" smtClean="0"/>
              <a:t>(art. 2 n.2 Decreto CEI)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713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principio di minimizzazione di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Devono essere richiesti e </a:t>
            </a:r>
            <a:r>
              <a:rPr lang="it-IT" dirty="0"/>
              <a:t>trattati solo quei dati personali strettamente necessari al fine per cui vengono </a:t>
            </a:r>
            <a:r>
              <a:rPr lang="it-IT" dirty="0" smtClean="0"/>
              <a:t>raccolti. </a:t>
            </a:r>
          </a:p>
          <a:p>
            <a:pPr marL="0" indent="0" algn="r">
              <a:buNone/>
            </a:pPr>
            <a:r>
              <a:rPr lang="it-IT" dirty="0" smtClean="0"/>
              <a:t>(</a:t>
            </a:r>
            <a:r>
              <a:rPr lang="it-IT" dirty="0"/>
              <a:t>art. 2 n. 1 Decreto CEI)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Ad </a:t>
            </a:r>
            <a:r>
              <a:rPr lang="it-IT" dirty="0"/>
              <a:t>esempio, per l’iscrizione al catechismo non si potrà richiedere il reddito o le patologie di cui soffrono i genitori del ragazzo, perché dati superflui per la frequenza agli incontri. </a:t>
            </a:r>
          </a:p>
          <a:p>
            <a:pPr marL="0" indent="0" algn="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95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Quando si applica il Decreto CEI?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In presenza di tutte le seguenti condizioni:</a:t>
            </a:r>
          </a:p>
          <a:p>
            <a:pPr lvl="1" algn="just"/>
            <a:r>
              <a:rPr lang="it-IT" dirty="0" smtClean="0"/>
              <a:t>Il </a:t>
            </a:r>
            <a:r>
              <a:rPr lang="it-IT" dirty="0"/>
              <a:t>trattamento riguarda la missione pastorale, educativa e caritativa, di evangelizzazione e di santificazione della Chiesa cattolica; </a:t>
            </a:r>
            <a:endParaRPr lang="it-IT" dirty="0" smtClean="0"/>
          </a:p>
          <a:p>
            <a:pPr lvl="1" algn="just"/>
            <a:r>
              <a:rPr lang="it-IT" dirty="0" smtClean="0"/>
              <a:t>Il </a:t>
            </a:r>
            <a:r>
              <a:rPr lang="it-IT" dirty="0"/>
              <a:t>trattamento ha ad oggetto i dati relativi ai fedeli e ai soggetti che, con riferimento a finalità di natura esclusivamente religiosa, entrano in contatto con la </a:t>
            </a:r>
            <a:r>
              <a:rPr lang="it-IT" dirty="0" smtClean="0"/>
              <a:t>Chiesa;</a:t>
            </a:r>
          </a:p>
          <a:p>
            <a:pPr lvl="1" algn="just"/>
            <a:r>
              <a:rPr lang="it-IT" dirty="0" smtClean="0"/>
              <a:t>I dati così raccolti non devono essere comunicati al di fuori della Chiesa</a:t>
            </a:r>
          </a:p>
          <a:p>
            <a:pPr algn="just"/>
            <a:r>
              <a:rPr lang="it-IT" dirty="0" smtClean="0"/>
              <a:t>Al di fuori di questi casi si applicherà la normativa comune, in particolare il GDPR.</a:t>
            </a:r>
          </a:p>
        </p:txBody>
      </p:sp>
    </p:spTree>
    <p:extLst>
      <p:ext uri="{BB962C8B-B14F-4D97-AF65-F5344CB8AC3E}">
        <p14:creationId xmlns:p14="http://schemas.microsoft.com/office/powerpoint/2010/main" val="237713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Titolare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«Titolare </a:t>
            </a:r>
            <a:r>
              <a:rPr lang="it-IT" dirty="0"/>
              <a:t>del </a:t>
            </a:r>
            <a:r>
              <a:rPr lang="it-IT" dirty="0" smtClean="0"/>
              <a:t>trattamento» è </a:t>
            </a:r>
            <a:r>
              <a:rPr lang="it-IT" dirty="0"/>
              <a:t>“la persona fisica o giuridica, il servizio o altro organismo che, singolarmente o insieme ad altri, determina le finalità e i mezzi del trattamento di dati personali”(art. 2 </a:t>
            </a:r>
            <a:r>
              <a:rPr lang="it-IT" dirty="0" smtClean="0"/>
              <a:t>n.7 Decreto CEI).</a:t>
            </a:r>
          </a:p>
          <a:p>
            <a:pPr algn="just"/>
            <a:r>
              <a:rPr lang="it-IT" dirty="0" smtClean="0"/>
              <a:t>Pertanto, il </a:t>
            </a:r>
            <a:r>
              <a:rPr lang="it-IT" dirty="0"/>
              <a:t>Titolare del trattamento sarà la persona giuridica che tratta i dati decidendone le finalità ovvero, qualora esse siano già definite dal diritto, la persona giuridica responsabile della cura, dell’aggiornamento e della custodia dei dati stessi.  </a:t>
            </a:r>
          </a:p>
        </p:txBody>
      </p:sp>
    </p:spTree>
    <p:extLst>
      <p:ext uri="{BB962C8B-B14F-4D97-AF65-F5344CB8AC3E}">
        <p14:creationId xmlns:p14="http://schemas.microsoft.com/office/powerpoint/2010/main" val="237713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responsabile del 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«responsabile del trattamento» è “la persona fisica o giuridica, il servizio o altro organismo che tratta dati personali per conto del titolare del trattamento” (art. 2 </a:t>
            </a:r>
            <a:r>
              <a:rPr lang="it-IT" dirty="0" smtClean="0"/>
              <a:t>n.8 Decreto CEI).</a:t>
            </a:r>
          </a:p>
          <a:p>
            <a:r>
              <a:rPr lang="it-IT" dirty="0"/>
              <a:t>Il Responsabile del Trattamento è una figura solamente eventuale, presente laddove i dati vengano trasmessi a terzi (ad es. una società che imbusta e spedisce riviste) perché svolgano un servizio per conto del Titolare (ad es. il recapito della rivista diocesana). </a:t>
            </a:r>
            <a:endParaRPr lang="it-IT" dirty="0" smtClean="0"/>
          </a:p>
          <a:p>
            <a:r>
              <a:rPr lang="it-IT" dirty="0"/>
              <a:t>Il </a:t>
            </a:r>
            <a:r>
              <a:rPr lang="it-IT" dirty="0" smtClean="0"/>
              <a:t>Decreto, così come il GDPR, </a:t>
            </a:r>
            <a:r>
              <a:rPr lang="it-IT" dirty="0"/>
              <a:t>prevede alcuni precisi obblighi per il Responsabile del Trattamento quali, tra gli altri: la tenuta del registro dei trattamenti svolti (art. 19, § 2 Decreto CEI); l´adozione di idonee misure tecniche e organizzative per garantire la sicurezza dei trattamenti; la designazione di un RPD-DPO nei casi previsti (art. 18 Decreto CEI).  </a:t>
            </a:r>
          </a:p>
        </p:txBody>
      </p:sp>
    </p:spTree>
    <p:extLst>
      <p:ext uri="{BB962C8B-B14F-4D97-AF65-F5344CB8AC3E}">
        <p14:creationId xmlns:p14="http://schemas.microsoft.com/office/powerpoint/2010/main" val="237713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</TotalTime>
  <Words>1324</Words>
  <Application>Microsoft Office PowerPoint</Application>
  <PresentationFormat>Presentazione su schermo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Chiaro</vt:lpstr>
      <vt:lpstr>La nuova normativa canonica sulla riservatezza</vt:lpstr>
      <vt:lpstr>Indice</vt:lpstr>
      <vt:lpstr>Diritto alla riservatezza e diritto canonico</vt:lpstr>
      <vt:lpstr>Dato personale</vt:lpstr>
      <vt:lpstr>Trattamento</vt:lpstr>
      <vt:lpstr>Il principio di minimizzazione di dati</vt:lpstr>
      <vt:lpstr>Quando si applica il Decreto CEI?</vt:lpstr>
      <vt:lpstr>Il Titolare</vt:lpstr>
      <vt:lpstr>Il responsabile del Trattamento</vt:lpstr>
      <vt:lpstr>L’incaricato del Trattamento</vt:lpstr>
      <vt:lpstr>RPD/DPO</vt:lpstr>
      <vt:lpstr>RPD/DPO</vt:lpstr>
      <vt:lpstr>Base giuridica</vt:lpstr>
      <vt:lpstr>L’informativa</vt:lpstr>
      <vt:lpstr>Innanzitutto, buon senso</vt:lpstr>
      <vt:lpstr>Alcune avvertenze</vt:lpstr>
      <vt:lpstr>Grazie per la vostra  attenzione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Porcelluzzi Michele</dc:creator>
  <cp:lastModifiedBy>Porcelluzzi Michele</cp:lastModifiedBy>
  <cp:revision>13</cp:revision>
  <dcterms:created xsi:type="dcterms:W3CDTF">2019-05-29T06:49:32Z</dcterms:created>
  <dcterms:modified xsi:type="dcterms:W3CDTF">2019-05-29T10:04:35Z</dcterms:modified>
</cp:coreProperties>
</file>